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6" r:id="rId3"/>
    <p:sldId id="281" r:id="rId4"/>
    <p:sldId id="282" r:id="rId5"/>
    <p:sldId id="283" r:id="rId6"/>
    <p:sldId id="284" r:id="rId7"/>
    <p:sldId id="285" r:id="rId8"/>
    <p:sldId id="265" r:id="rId9"/>
    <p:sldId id="286" r:id="rId10"/>
    <p:sldId id="287" r:id="rId11"/>
    <p:sldId id="267" r:id="rId12"/>
    <p:sldId id="290" r:id="rId13"/>
    <p:sldId id="291" r:id="rId14"/>
    <p:sldId id="292" r:id="rId15"/>
    <p:sldId id="268" r:id="rId16"/>
    <p:sldId id="278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595"/>
    <a:srgbClr val="AF1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883" autoAdjust="0"/>
  </p:normalViewPr>
  <p:slideViewPr>
    <p:cSldViewPr snapToGrid="0">
      <p:cViewPr varScale="1">
        <p:scale>
          <a:sx n="90" d="100"/>
          <a:sy n="90" d="100"/>
        </p:scale>
        <p:origin x="54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F4CD4-E7DC-46B5-A483-45743197A7C1}" type="datetimeFigureOut">
              <a:rPr lang="it-IT" smtClean="0"/>
              <a:t>19/02/2022</a:t>
            </a:fld>
            <a:endParaRPr lang="it-IT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3AD85-380B-4A9A-9227-0B5401F5383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914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959D7-2143-402C-94FD-C4B9F183DCAB}" type="datetimeFigureOut">
              <a:rPr lang="it-IT" smtClean="0"/>
              <a:t>19/02/2022</a:t>
            </a:fld>
            <a:endParaRPr lang="it-IT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it-IT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83D9A-E090-4FB0-94DC-A8289C862CA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6340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83D9A-E090-4FB0-94DC-A8289C862CA3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8039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it-IT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it-IT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FF1E-F2CD-4B83-8E7C-1BD61E7F44C0}" type="datetimeFigureOut">
              <a:rPr lang="it-IT" smtClean="0"/>
              <a:t>19/02/2022</a:t>
            </a:fld>
            <a:endParaRPr lang="it-IT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EEFD3-E234-475F-97AA-69BC1359E22B}" type="slidenum">
              <a:rPr lang="it-IT" smtClean="0"/>
              <a:t>‹#›</a:t>
            </a:fld>
            <a:endParaRPr lang="it-IT"/>
          </a:p>
        </p:txBody>
      </p:sp>
      <p:sp>
        <p:nvSpPr>
          <p:cNvPr id="7" name="BlokTextu 6"/>
          <p:cNvSpPr txBox="1"/>
          <p:nvPr userDrawn="1"/>
        </p:nvSpPr>
        <p:spPr>
          <a:xfrm>
            <a:off x="11230464" y="6211669"/>
            <a:ext cx="102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3600" dirty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</a:rPr>
              <a:t>©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429439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it-IT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it-IT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FF1E-F2CD-4B83-8E7C-1BD61E7F44C0}" type="datetimeFigureOut">
              <a:rPr lang="it-IT" smtClean="0"/>
              <a:t>19/02/2022</a:t>
            </a:fld>
            <a:endParaRPr lang="it-IT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EEFD3-E234-475F-97AA-69BC1359E22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03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dirty="0"/>
              <a:t>Upravte štýly predlohy textu</a:t>
            </a:r>
            <a:endParaRPr lang="it-IT" dirty="0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it-IT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FF1E-F2CD-4B83-8E7C-1BD61E7F44C0}" type="datetimeFigureOut">
              <a:rPr lang="it-IT" smtClean="0"/>
              <a:t>19/02/2022</a:t>
            </a:fld>
            <a:endParaRPr lang="it-IT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EEFD3-E234-475F-97AA-69BC1359E22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029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it-IT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it-IT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FF1E-F2CD-4B83-8E7C-1BD61E7F44C0}" type="datetimeFigureOut">
              <a:rPr lang="it-IT" smtClean="0"/>
              <a:t>19/02/2022</a:t>
            </a:fld>
            <a:endParaRPr lang="it-IT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EEFD3-E234-475F-97AA-69BC1359E22B}" type="slidenum">
              <a:rPr lang="it-IT" smtClean="0"/>
              <a:t>‹#›</a:t>
            </a:fld>
            <a:endParaRPr lang="it-IT"/>
          </a:p>
        </p:txBody>
      </p:sp>
      <p:sp>
        <p:nvSpPr>
          <p:cNvPr id="8" name="BlokTextu 7"/>
          <p:cNvSpPr txBox="1"/>
          <p:nvPr userDrawn="1"/>
        </p:nvSpPr>
        <p:spPr>
          <a:xfrm>
            <a:off x="11230464" y="6211669"/>
            <a:ext cx="102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3600" dirty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</a:rPr>
              <a:t>©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573109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it-IT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FF1E-F2CD-4B83-8E7C-1BD61E7F44C0}" type="datetimeFigureOut">
              <a:rPr lang="it-IT" smtClean="0"/>
              <a:t>19/02/2022</a:t>
            </a:fld>
            <a:endParaRPr lang="it-IT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EEFD3-E234-475F-97AA-69BC1359E22B}" type="slidenum">
              <a:rPr lang="it-IT" smtClean="0"/>
              <a:t>‹#›</a:t>
            </a:fld>
            <a:endParaRPr lang="it-IT"/>
          </a:p>
        </p:txBody>
      </p:sp>
      <p:sp>
        <p:nvSpPr>
          <p:cNvPr id="8" name="BlokTextu 7"/>
          <p:cNvSpPr txBox="1"/>
          <p:nvPr userDrawn="1"/>
        </p:nvSpPr>
        <p:spPr>
          <a:xfrm>
            <a:off x="11230464" y="6211669"/>
            <a:ext cx="102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3600" dirty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</a:rPr>
              <a:t>©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269226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it-IT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it-IT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it-IT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FF1E-F2CD-4B83-8E7C-1BD61E7F44C0}" type="datetimeFigureOut">
              <a:rPr lang="it-IT" smtClean="0"/>
              <a:t>19/02/2022</a:t>
            </a:fld>
            <a:endParaRPr lang="it-IT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EEFD3-E234-475F-97AA-69BC1359E22B}" type="slidenum">
              <a:rPr lang="it-IT" smtClean="0"/>
              <a:t>‹#›</a:t>
            </a:fld>
            <a:endParaRPr lang="it-IT"/>
          </a:p>
        </p:txBody>
      </p:sp>
      <p:sp>
        <p:nvSpPr>
          <p:cNvPr id="9" name="BlokTextu 8"/>
          <p:cNvSpPr txBox="1"/>
          <p:nvPr userDrawn="1"/>
        </p:nvSpPr>
        <p:spPr>
          <a:xfrm>
            <a:off x="11230464" y="6211669"/>
            <a:ext cx="102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3600" dirty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</a:rPr>
              <a:t>©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056789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it-IT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it-IT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it-IT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FF1E-F2CD-4B83-8E7C-1BD61E7F44C0}" type="datetimeFigureOut">
              <a:rPr lang="it-IT" smtClean="0"/>
              <a:t>19/02/2022</a:t>
            </a:fld>
            <a:endParaRPr lang="it-IT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EEFD3-E234-475F-97AA-69BC1359E22B}" type="slidenum">
              <a:rPr lang="it-IT" smtClean="0"/>
              <a:t>‹#›</a:t>
            </a:fld>
            <a:endParaRPr lang="it-IT"/>
          </a:p>
        </p:txBody>
      </p:sp>
      <p:sp>
        <p:nvSpPr>
          <p:cNvPr id="11" name="BlokTextu 10"/>
          <p:cNvSpPr txBox="1"/>
          <p:nvPr userDrawn="1"/>
        </p:nvSpPr>
        <p:spPr>
          <a:xfrm>
            <a:off x="11230464" y="6211669"/>
            <a:ext cx="102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3600" dirty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</a:rPr>
              <a:t>©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42061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it-IT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FF1E-F2CD-4B83-8E7C-1BD61E7F44C0}" type="datetimeFigureOut">
              <a:rPr lang="it-IT" smtClean="0"/>
              <a:t>19/02/2022</a:t>
            </a:fld>
            <a:endParaRPr lang="it-IT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EEFD3-E234-475F-97AA-69BC1359E22B}" type="slidenum">
              <a:rPr lang="it-IT" smtClean="0"/>
              <a:t>‹#›</a:t>
            </a:fld>
            <a:endParaRPr lang="it-IT"/>
          </a:p>
        </p:txBody>
      </p:sp>
      <p:sp>
        <p:nvSpPr>
          <p:cNvPr id="7" name="BlokTextu 6"/>
          <p:cNvSpPr txBox="1"/>
          <p:nvPr userDrawn="1"/>
        </p:nvSpPr>
        <p:spPr>
          <a:xfrm>
            <a:off x="11230464" y="6211669"/>
            <a:ext cx="102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3600" dirty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</a:rPr>
              <a:t>©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59225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FF1E-F2CD-4B83-8E7C-1BD61E7F44C0}" type="datetimeFigureOut">
              <a:rPr lang="it-IT" smtClean="0"/>
              <a:t>19/02/2022</a:t>
            </a:fld>
            <a:endParaRPr lang="it-IT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EEFD3-E234-475F-97AA-69BC1359E22B}" type="slidenum">
              <a:rPr lang="it-IT" smtClean="0"/>
              <a:t>‹#›</a:t>
            </a:fld>
            <a:endParaRPr lang="it-IT"/>
          </a:p>
        </p:txBody>
      </p:sp>
      <p:sp>
        <p:nvSpPr>
          <p:cNvPr id="5" name="BlokTextu 4"/>
          <p:cNvSpPr txBox="1"/>
          <p:nvPr userDrawn="1"/>
        </p:nvSpPr>
        <p:spPr>
          <a:xfrm>
            <a:off x="9407162" y="5940851"/>
            <a:ext cx="317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</a:rPr>
              <a:t>Ján 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</a:rPr>
              <a:t>Hallon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</a:rPr>
              <a:t>, dekan</a:t>
            </a:r>
          </a:p>
          <a:p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</a:rPr>
              <a:t>Šimon</a:t>
            </a:r>
            <a:r>
              <a:rPr lang="sk-SK" sz="2400" baseline="0" dirty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</a:rPr>
              <a:t> Rábara, diakon</a:t>
            </a:r>
            <a:endParaRPr lang="it-IT" sz="2400" dirty="0">
              <a:solidFill>
                <a:schemeClr val="bg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64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it-IT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it-IT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FF1E-F2CD-4B83-8E7C-1BD61E7F44C0}" type="datetimeFigureOut">
              <a:rPr lang="it-IT" smtClean="0"/>
              <a:t>19/02/2022</a:t>
            </a:fld>
            <a:endParaRPr lang="it-IT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EEFD3-E234-475F-97AA-69BC1359E22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740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it-IT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FF1E-F2CD-4B83-8E7C-1BD61E7F44C0}" type="datetimeFigureOut">
              <a:rPr lang="it-IT" smtClean="0"/>
              <a:t>19/02/2022</a:t>
            </a:fld>
            <a:endParaRPr lang="it-IT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EEFD3-E234-475F-97AA-69BC1359E22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03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it-IT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it-IT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6FF1E-F2CD-4B83-8E7C-1BD61E7F44C0}" type="datetimeFigureOut">
              <a:rPr lang="it-IT" smtClean="0"/>
              <a:t>19/02/2022</a:t>
            </a:fld>
            <a:endParaRPr lang="it-IT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EEFD3-E234-475F-97AA-69BC1359E22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803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628640" y="71120"/>
            <a:ext cx="6289287" cy="2225040"/>
          </a:xfrm>
        </p:spPr>
        <p:txBody>
          <a:bodyPr>
            <a:noAutofit/>
          </a:bodyPr>
          <a:lstStyle/>
          <a:p>
            <a:r>
              <a:rPr lang="sk-SK" sz="7200" dirty="0">
                <a:solidFill>
                  <a:srgbClr val="C00000"/>
                </a:solidFill>
                <a:latin typeface="Monotype Corsiva" panose="03010101010201010101" pitchFamily="66" charset="0"/>
              </a:rPr>
              <a:t>Synoda za synodálnu Cirkev</a:t>
            </a:r>
            <a:endParaRPr lang="it-IT" sz="72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37" y="1575077"/>
            <a:ext cx="9157081" cy="496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45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3498" y="1677747"/>
            <a:ext cx="7868906" cy="4308271"/>
          </a:xfrm>
        </p:spPr>
        <p:txBody>
          <a:bodyPr>
            <a:noAutofit/>
          </a:bodyPr>
          <a:lstStyle/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4000" dirty="0">
                <a:latin typeface="Monotype Corsiva" panose="03010101010201010101" pitchFamily="66" charset="0"/>
              </a:rPr>
              <a:t>Február – modlitba, prezentácia, informácie</a:t>
            </a:r>
          </a:p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4000" dirty="0">
                <a:latin typeface="Monotype Corsiva" panose="03010101010201010101" pitchFamily="66" charset="0"/>
              </a:rPr>
              <a:t>Marec a apríl – stretnutia</a:t>
            </a:r>
          </a:p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4000" dirty="0">
                <a:latin typeface="Monotype Corsiva" panose="03010101010201010101" pitchFamily="66" charset="0"/>
              </a:rPr>
              <a:t>Máj – spracovanie podnetov</a:t>
            </a:r>
          </a:p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4000" dirty="0">
                <a:latin typeface="Monotype Corsiva" panose="03010101010201010101" pitchFamily="66" charset="0"/>
              </a:rPr>
              <a:t>31.5.2022 – odoslanie záverov</a:t>
            </a:r>
          </a:p>
        </p:txBody>
      </p:sp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1554480" y="0"/>
            <a:ext cx="9144000" cy="1208242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C00000"/>
                </a:solidFill>
                <a:latin typeface="Monotype Corsiva" panose="03010101010201010101" pitchFamily="66" charset="0"/>
              </a:rPr>
              <a:t>Farská fáza</a:t>
            </a:r>
            <a:endParaRPr lang="it-IT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4" r="19047"/>
          <a:stretch/>
        </p:blipFill>
        <p:spPr>
          <a:xfrm>
            <a:off x="7909089" y="1377931"/>
            <a:ext cx="3733010" cy="4734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5367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536"/>
            <a:ext cx="9144000" cy="1208242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C00000"/>
                </a:solidFill>
                <a:latin typeface="Monotype Corsiva" panose="03010101010201010101" pitchFamily="66" charset="0"/>
              </a:rPr>
              <a:t>Návod na stretnutie vo farnosti</a:t>
            </a:r>
            <a:endParaRPr lang="it-IT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139" y="1622571"/>
            <a:ext cx="6355270" cy="4683319"/>
          </a:xfrm>
        </p:spPr>
        <p:txBody>
          <a:bodyPr>
            <a:noAutofit/>
          </a:bodyPr>
          <a:lstStyle/>
          <a:p>
            <a:pPr marL="742950" indent="-742950" algn="l">
              <a:spcAft>
                <a:spcPts val="1800"/>
              </a:spcAft>
              <a:buFont typeface="+mj-lt"/>
              <a:buAutoNum type="arabicPeriod"/>
            </a:pPr>
            <a:r>
              <a:rPr lang="sk-SK" sz="4000" dirty="0">
                <a:latin typeface="Monotype Corsiva" panose="03010101010201010101" pitchFamily="66" charset="0"/>
              </a:rPr>
              <a:t>Spoločná modlitba</a:t>
            </a:r>
            <a:endParaRPr lang="sk-SK" sz="2000" dirty="0">
              <a:latin typeface="Monotype Corsiva" panose="03010101010201010101" pitchFamily="66" charset="0"/>
            </a:endParaRPr>
          </a:p>
          <a:p>
            <a:pPr marL="742950" indent="-742950" algn="l">
              <a:spcAft>
                <a:spcPts val="1800"/>
              </a:spcAft>
              <a:buFont typeface="+mj-lt"/>
              <a:buAutoNum type="arabicPeriod"/>
            </a:pPr>
            <a:r>
              <a:rPr lang="sk-SK" sz="4000" dirty="0">
                <a:latin typeface="Monotype Corsiva" panose="03010101010201010101" pitchFamily="66" charset="0"/>
              </a:rPr>
              <a:t>Rozjímanie nad 			    biblickým textom</a:t>
            </a:r>
            <a:endParaRPr lang="sk-SK" sz="2000" dirty="0">
              <a:latin typeface="Monotype Corsiva" panose="03010101010201010101" pitchFamily="66" charset="0"/>
            </a:endParaRPr>
          </a:p>
          <a:p>
            <a:pPr marL="742950" indent="-742950" algn="l">
              <a:spcAft>
                <a:spcPts val="1800"/>
              </a:spcAft>
              <a:buFont typeface="+mj-lt"/>
              <a:buAutoNum type="arabicPeriod"/>
            </a:pPr>
            <a:r>
              <a:rPr lang="sk-SK" sz="4000" dirty="0">
                <a:latin typeface="Monotype Corsiva" panose="03010101010201010101" pitchFamily="66" charset="0"/>
              </a:rPr>
              <a:t>Diskusia</a:t>
            </a:r>
            <a:endParaRPr lang="sk-SK" sz="2000" dirty="0">
              <a:latin typeface="Monotype Corsiva" panose="03010101010201010101" pitchFamily="66" charset="0"/>
            </a:endParaRPr>
          </a:p>
          <a:p>
            <a:pPr marL="742950" indent="-742950" algn="l">
              <a:spcAft>
                <a:spcPts val="1800"/>
              </a:spcAft>
              <a:buFont typeface="+mj-lt"/>
              <a:buAutoNum type="arabicPeriod"/>
            </a:pPr>
            <a:r>
              <a:rPr lang="sk-SK" sz="4000" dirty="0">
                <a:latin typeface="Monotype Corsiva" panose="03010101010201010101" pitchFamily="66" charset="0"/>
              </a:rPr>
              <a:t>Počúvanie Ducha Svätého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911" y="1754545"/>
            <a:ext cx="4347354" cy="3260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4620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536"/>
            <a:ext cx="9144000" cy="1208242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C00000"/>
                </a:solidFill>
                <a:latin typeface="Monotype Corsiva" panose="03010101010201010101" pitchFamily="66" charset="0"/>
              </a:rPr>
              <a:t>Návod na stretnutie vo farnosti</a:t>
            </a:r>
            <a:endParaRPr lang="it-IT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139" y="1622571"/>
            <a:ext cx="6355270" cy="4683319"/>
          </a:xfrm>
        </p:spPr>
        <p:txBody>
          <a:bodyPr>
            <a:noAutofit/>
          </a:bodyPr>
          <a:lstStyle/>
          <a:p>
            <a:pPr marL="742950" indent="-742950" algn="l">
              <a:spcAft>
                <a:spcPts val="1800"/>
              </a:spcAft>
              <a:buFont typeface="+mj-lt"/>
              <a:buAutoNum type="arabicPeriod" startAt="5"/>
            </a:pPr>
            <a:r>
              <a:rPr lang="sk-SK" sz="4000" dirty="0">
                <a:latin typeface="Monotype Corsiva" panose="03010101010201010101" pitchFamily="66" charset="0"/>
              </a:rPr>
              <a:t>Rozlišovanie povedaného</a:t>
            </a:r>
          </a:p>
          <a:p>
            <a:pPr marL="742950" indent="-742950" algn="l">
              <a:spcAft>
                <a:spcPts val="1800"/>
              </a:spcAft>
              <a:buFont typeface="+mj-lt"/>
              <a:buAutoNum type="arabicPeriod" startAt="5"/>
            </a:pPr>
            <a:r>
              <a:rPr lang="sk-SK" sz="4000" dirty="0">
                <a:latin typeface="Monotype Corsiva" panose="03010101010201010101" pitchFamily="66" charset="0"/>
              </a:rPr>
              <a:t>Hľadanie vízie</a:t>
            </a:r>
          </a:p>
          <a:p>
            <a:pPr marL="742950" indent="-742950" algn="l">
              <a:spcAft>
                <a:spcPts val="1800"/>
              </a:spcAft>
              <a:buFont typeface="+mj-lt"/>
              <a:buAutoNum type="arabicPeriod" startAt="5"/>
            </a:pPr>
            <a:r>
              <a:rPr lang="sk-SK" sz="4000" dirty="0">
                <a:latin typeface="Monotype Corsiva" panose="03010101010201010101" pitchFamily="66" charset="0"/>
              </a:rPr>
              <a:t>Zapísanie výstupov</a:t>
            </a:r>
          </a:p>
          <a:p>
            <a:pPr marL="742950" indent="-742950" algn="l">
              <a:spcAft>
                <a:spcPts val="1800"/>
              </a:spcAft>
              <a:buFont typeface="+mj-lt"/>
              <a:buAutoNum type="arabicPeriod" startAt="5"/>
            </a:pPr>
            <a:r>
              <a:rPr lang="sk-SK" sz="4000" dirty="0">
                <a:latin typeface="Monotype Corsiva" panose="03010101010201010101" pitchFamily="66" charset="0"/>
              </a:rPr>
              <a:t>Záverečná modlitba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215" y="1754653"/>
            <a:ext cx="2875176" cy="3867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0506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536"/>
            <a:ext cx="9144000" cy="1208242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C00000"/>
                </a:solidFill>
                <a:latin typeface="Monotype Corsiva" panose="03010101010201010101" pitchFamily="66" charset="0"/>
              </a:rPr>
              <a:t>Témy stretnutí</a:t>
            </a:r>
            <a:endParaRPr lang="it-IT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139" y="1622571"/>
            <a:ext cx="5704820" cy="4683319"/>
          </a:xfrm>
        </p:spPr>
        <p:txBody>
          <a:bodyPr>
            <a:noAutofit/>
          </a:bodyPr>
          <a:lstStyle/>
          <a:p>
            <a:pPr marL="742950" indent="-742950" algn="l">
              <a:spcAft>
                <a:spcPts val="1800"/>
              </a:spcAft>
              <a:buFont typeface="+mj-lt"/>
              <a:buAutoNum type="arabicPeriod"/>
            </a:pPr>
            <a:r>
              <a:rPr lang="sk-SK" sz="4000" dirty="0">
                <a:latin typeface="Monotype Corsiva" panose="03010101010201010101" pitchFamily="66" charset="0"/>
              </a:rPr>
              <a:t>Spoločníci na ceste</a:t>
            </a:r>
          </a:p>
          <a:p>
            <a:pPr marL="742950" indent="-742950" algn="l">
              <a:spcAft>
                <a:spcPts val="1800"/>
              </a:spcAft>
              <a:buFont typeface="+mj-lt"/>
              <a:buAutoNum type="arabicPeriod"/>
            </a:pPr>
            <a:r>
              <a:rPr lang="sk-SK" sz="4000" dirty="0">
                <a:latin typeface="Monotype Corsiva" panose="03010101010201010101" pitchFamily="66" charset="0"/>
              </a:rPr>
              <a:t>Počúvanie</a:t>
            </a:r>
          </a:p>
          <a:p>
            <a:pPr marL="742950" indent="-742950" algn="l">
              <a:spcAft>
                <a:spcPts val="1800"/>
              </a:spcAft>
              <a:buFont typeface="+mj-lt"/>
              <a:buAutoNum type="arabicPeriod"/>
            </a:pPr>
            <a:r>
              <a:rPr lang="sk-SK" sz="4000" dirty="0">
                <a:latin typeface="Monotype Corsiva" panose="03010101010201010101" pitchFamily="66" charset="0"/>
              </a:rPr>
              <a:t>Vyjadrenie názoru</a:t>
            </a:r>
          </a:p>
          <a:p>
            <a:pPr marL="742950" indent="-742950" algn="l">
              <a:spcAft>
                <a:spcPts val="1800"/>
              </a:spcAft>
              <a:buFont typeface="+mj-lt"/>
              <a:buAutoNum type="arabicPeriod"/>
            </a:pPr>
            <a:r>
              <a:rPr lang="sk-SK" sz="4000" dirty="0">
                <a:latin typeface="Monotype Corsiva" panose="03010101010201010101" pitchFamily="66" charset="0"/>
              </a:rPr>
              <a:t>Slávenie</a:t>
            </a:r>
          </a:p>
          <a:p>
            <a:pPr marL="742950" indent="-742950" algn="l">
              <a:spcAft>
                <a:spcPts val="1800"/>
              </a:spcAft>
              <a:buFont typeface="+mj-lt"/>
              <a:buAutoNum type="arabicPeriod"/>
            </a:pPr>
            <a:r>
              <a:rPr lang="sk-SK" sz="4000" dirty="0">
                <a:latin typeface="Monotype Corsiva" panose="03010101010201010101" pitchFamily="66" charset="0"/>
              </a:rPr>
              <a:t>Zdieľanie zodpovednosti za našu spoločnú misiu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77" y="1689397"/>
            <a:ext cx="4974353" cy="3316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1654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536"/>
            <a:ext cx="9144000" cy="1208242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C00000"/>
                </a:solidFill>
                <a:latin typeface="Monotype Corsiva" panose="03010101010201010101" pitchFamily="66" charset="0"/>
              </a:rPr>
              <a:t>Témy stretnutí</a:t>
            </a:r>
            <a:endParaRPr lang="it-IT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139" y="1622571"/>
            <a:ext cx="6355270" cy="4683319"/>
          </a:xfrm>
        </p:spPr>
        <p:txBody>
          <a:bodyPr>
            <a:noAutofit/>
          </a:bodyPr>
          <a:lstStyle/>
          <a:p>
            <a:pPr marL="742950" indent="-742950" algn="l">
              <a:spcAft>
                <a:spcPts val="1200"/>
              </a:spcAft>
              <a:buFont typeface="+mj-lt"/>
              <a:buAutoNum type="arabicPeriod" startAt="6"/>
            </a:pPr>
            <a:r>
              <a:rPr lang="sk-SK" sz="4000" dirty="0">
                <a:latin typeface="Monotype Corsiva" panose="03010101010201010101" pitchFamily="66" charset="0"/>
              </a:rPr>
              <a:t>Dialóg v Cirkvi a spoločnosti</a:t>
            </a:r>
          </a:p>
          <a:p>
            <a:pPr marL="742950" indent="-742950" algn="l">
              <a:spcAft>
                <a:spcPts val="1200"/>
              </a:spcAft>
              <a:buFont typeface="+mj-lt"/>
              <a:buAutoNum type="arabicPeriod" startAt="6"/>
            </a:pPr>
            <a:r>
              <a:rPr lang="sk-SK" sz="4000" dirty="0">
                <a:latin typeface="Monotype Corsiva" panose="03010101010201010101" pitchFamily="66" charset="0"/>
              </a:rPr>
              <a:t>Ekumenizmus</a:t>
            </a:r>
          </a:p>
          <a:p>
            <a:pPr marL="742950" indent="-742950" algn="l">
              <a:spcAft>
                <a:spcPts val="1200"/>
              </a:spcAft>
              <a:buFont typeface="+mj-lt"/>
              <a:buAutoNum type="arabicPeriod" startAt="6"/>
            </a:pPr>
            <a:r>
              <a:rPr lang="sk-SK" sz="4000" dirty="0">
                <a:latin typeface="Monotype Corsiva" panose="03010101010201010101" pitchFamily="66" charset="0"/>
              </a:rPr>
              <a:t>Autorita a spoluúčasť</a:t>
            </a:r>
          </a:p>
          <a:p>
            <a:pPr marL="742950" indent="-742950" algn="l">
              <a:spcAft>
                <a:spcPts val="1200"/>
              </a:spcAft>
              <a:buFont typeface="+mj-lt"/>
              <a:buAutoNum type="arabicPeriod" startAt="6"/>
            </a:pPr>
            <a:r>
              <a:rPr lang="sk-SK" sz="4000" dirty="0">
                <a:latin typeface="Monotype Corsiva" panose="03010101010201010101" pitchFamily="66" charset="0"/>
              </a:rPr>
              <a:t>Rozlišovanie a rozhodovanie</a:t>
            </a:r>
          </a:p>
          <a:p>
            <a:pPr marL="742950" indent="-742950" algn="l">
              <a:spcAft>
                <a:spcPts val="1200"/>
              </a:spcAft>
              <a:buFont typeface="+mj-lt"/>
              <a:buAutoNum type="arabicPeriod" startAt="6"/>
            </a:pPr>
            <a:r>
              <a:rPr lang="sk-SK" sz="4000" dirty="0">
                <a:latin typeface="Monotype Corsiva" panose="03010101010201010101" pitchFamily="66" charset="0"/>
              </a:rPr>
              <a:t>Formovanie v </a:t>
            </a:r>
            <a:r>
              <a:rPr lang="sk-SK" sz="4000" dirty="0" err="1">
                <a:latin typeface="Monotype Corsiva" panose="03010101010201010101" pitchFamily="66" charset="0"/>
              </a:rPr>
              <a:t>synodalite</a:t>
            </a:r>
            <a:endParaRPr lang="sk-SK" sz="4000" dirty="0">
              <a:latin typeface="Monotype Corsiva" panose="03010101010201010101" pitchFamily="66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31"/>
          <a:stretch/>
        </p:blipFill>
        <p:spPr>
          <a:xfrm>
            <a:off x="7277494" y="1498862"/>
            <a:ext cx="4534291" cy="4628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7657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-215778"/>
            <a:ext cx="9144000" cy="1208242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C00000"/>
                </a:solidFill>
                <a:latin typeface="Monotype Corsiva" panose="03010101010201010101" pitchFamily="66" charset="0"/>
              </a:rPr>
              <a:t>Modlitba za synodu</a:t>
            </a:r>
            <a:endParaRPr lang="it-IT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1092825"/>
            <a:ext cx="12192000" cy="5765175"/>
          </a:xfrm>
        </p:spPr>
        <p:txBody>
          <a:bodyPr>
            <a:noAutofit/>
          </a:bodyPr>
          <a:lstStyle/>
          <a:p>
            <a:r>
              <a:rPr lang="sk-SK" sz="3200" dirty="0">
                <a:latin typeface="Monotype Corsiva" panose="03010101010201010101" pitchFamily="66" charset="0"/>
              </a:rPr>
              <a:t>Sme tu pred Tebou, Duch Svätý: zišli sme sa v Tvojom mene.</a:t>
            </a:r>
          </a:p>
          <a:p>
            <a:r>
              <a:rPr lang="sk-SK" sz="3200" dirty="0">
                <a:latin typeface="Monotype Corsiva" panose="03010101010201010101" pitchFamily="66" charset="0"/>
              </a:rPr>
              <a:t>Ty si náš pravý radca. Príď k nám, stoj pri nás, vstúp do našich sŕdc.</a:t>
            </a:r>
          </a:p>
          <a:p>
            <a:r>
              <a:rPr lang="sk-SK" sz="3200" dirty="0">
                <a:latin typeface="Monotype Corsiva" panose="03010101010201010101" pitchFamily="66" charset="0"/>
              </a:rPr>
              <a:t>Pouč nás, kam máme ísť, a ukáž nám cestu, po ktorej treba kráčať.</a:t>
            </a:r>
          </a:p>
          <a:p>
            <a:r>
              <a:rPr lang="sk-SK" sz="3200" dirty="0">
                <a:latin typeface="Monotype Corsiva" panose="03010101010201010101" pitchFamily="66" charset="0"/>
              </a:rPr>
              <a:t>Nedovoľ, aby sme my, slabí a hriešni, spôsobili neporiadok.</a:t>
            </a:r>
          </a:p>
          <a:p>
            <a:r>
              <a:rPr lang="sk-SK" sz="3200" dirty="0">
                <a:latin typeface="Monotype Corsiva" panose="03010101010201010101" pitchFamily="66" charset="0"/>
              </a:rPr>
              <a:t>Nech nás nezvedie nevedomosť. Daj nám dar rozlišovania,</a:t>
            </a:r>
          </a:p>
          <a:p>
            <a:r>
              <a:rPr lang="sk-SK" sz="3200" dirty="0">
                <a:latin typeface="Monotype Corsiva" panose="03010101010201010101" pitchFamily="66" charset="0"/>
              </a:rPr>
              <a:t>nech nie sme zaujatí kvôli predsudkom a falošným ľudským ohľadom.</a:t>
            </a:r>
          </a:p>
          <a:p>
            <a:r>
              <a:rPr lang="sk-SK" sz="3200" dirty="0">
                <a:latin typeface="Monotype Corsiva" panose="03010101010201010101" pitchFamily="66" charset="0"/>
              </a:rPr>
              <a:t>Veď nás k jednote, aby sme nezišli z cesty pravdy a spravodlivosti,</a:t>
            </a:r>
          </a:p>
          <a:p>
            <a:r>
              <a:rPr lang="sk-SK" sz="3200" dirty="0">
                <a:latin typeface="Monotype Corsiva" panose="03010101010201010101" pitchFamily="66" charset="0"/>
              </a:rPr>
              <a:t>ale napredovali na púti do večného života.</a:t>
            </a:r>
          </a:p>
          <a:p>
            <a:r>
              <a:rPr lang="sk-SK" sz="3200" dirty="0">
                <a:latin typeface="Monotype Corsiva" panose="03010101010201010101" pitchFamily="66" charset="0"/>
              </a:rPr>
              <a:t>O to prosíme Teba, ktorý pôsobíš vo všetkých časoch a na všetkých miestach,</a:t>
            </a:r>
          </a:p>
          <a:p>
            <a:r>
              <a:rPr lang="sk-SK" sz="3200" dirty="0">
                <a:latin typeface="Monotype Corsiva" panose="03010101010201010101" pitchFamily="66" charset="0"/>
              </a:rPr>
              <a:t>v spoločenstve s Otcom i Synom, na veky vekov. Amen.</a:t>
            </a:r>
          </a:p>
        </p:txBody>
      </p:sp>
    </p:spTree>
    <p:extLst>
      <p:ext uri="{BB962C8B-B14F-4D97-AF65-F5344CB8AC3E}">
        <p14:creationId xmlns:p14="http://schemas.microsoft.com/office/powerpoint/2010/main" val="2839308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95239" y="5955374"/>
            <a:ext cx="3677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>
                <a:latin typeface="Monotype Corsiva" panose="03010101010201010101" pitchFamily="66" charset="0"/>
              </a:rPr>
              <a:t>www.synoda.sk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1"/>
          <a:stretch/>
        </p:blipFill>
        <p:spPr>
          <a:xfrm>
            <a:off x="2787110" y="284480"/>
            <a:ext cx="6082570" cy="616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16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3498" y="791630"/>
            <a:ext cx="5171440" cy="4609929"/>
          </a:xfrm>
        </p:spPr>
        <p:txBody>
          <a:bodyPr>
            <a:noAutofit/>
          </a:bodyPr>
          <a:lstStyle/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4000" dirty="0">
                <a:latin typeface="Monotype Corsiva" panose="03010101010201010101" pitchFamily="66" charset="0"/>
              </a:rPr>
              <a:t>„Synoda“ – (</a:t>
            </a:r>
            <a:r>
              <a:rPr lang="sk-SK" sz="4000" dirty="0" err="1">
                <a:latin typeface="Monotype Corsiva" panose="03010101010201010101" pitchFamily="66" charset="0"/>
              </a:rPr>
              <a:t>gr</a:t>
            </a:r>
            <a:r>
              <a:rPr lang="sk-SK" sz="4000" dirty="0">
                <a:latin typeface="Monotype Corsiva" panose="03010101010201010101" pitchFamily="66" charset="0"/>
              </a:rPr>
              <a:t>.) schôdza alebo stretnutie</a:t>
            </a:r>
          </a:p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4000" dirty="0">
                <a:latin typeface="Monotype Corsiva" panose="03010101010201010101" pitchFamily="66" charset="0"/>
              </a:rPr>
              <a:t>S</a:t>
            </a:r>
            <a:r>
              <a:rPr lang="it-IT" sz="4000" dirty="0" err="1">
                <a:latin typeface="Monotype Corsiva" panose="03010101010201010101" pitchFamily="66" charset="0"/>
              </a:rPr>
              <a:t>poločn</a:t>
            </a:r>
            <a:r>
              <a:rPr lang="sk-SK" sz="4000" dirty="0">
                <a:latin typeface="Monotype Corsiva" panose="03010101010201010101" pitchFamily="66" charset="0"/>
              </a:rPr>
              <a:t>é</a:t>
            </a:r>
            <a:r>
              <a:rPr lang="it-IT" sz="4000" dirty="0">
                <a:latin typeface="Monotype Corsiva" panose="03010101010201010101" pitchFamily="66" charset="0"/>
              </a:rPr>
              <a:t> </a:t>
            </a:r>
            <a:r>
              <a:rPr lang="it-IT" sz="4000" dirty="0" err="1">
                <a:latin typeface="Monotype Corsiva" panose="03010101010201010101" pitchFamily="66" charset="0"/>
              </a:rPr>
              <a:t>kráčan</a:t>
            </a:r>
            <a:r>
              <a:rPr lang="sk-SK" sz="4000" dirty="0" err="1">
                <a:latin typeface="Monotype Corsiva" panose="03010101010201010101" pitchFamily="66" charset="0"/>
              </a:rPr>
              <a:t>ie</a:t>
            </a:r>
            <a:endParaRPr lang="sk-SK" sz="4000" dirty="0">
              <a:latin typeface="Monotype Corsiva" panose="03010101010201010101" pitchFamily="66" charset="0"/>
            </a:endParaRPr>
          </a:p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4000" dirty="0">
                <a:latin typeface="Monotype Corsiva" panose="03010101010201010101" pitchFamily="66" charset="0"/>
              </a:rPr>
              <a:t>V</a:t>
            </a:r>
            <a:r>
              <a:rPr lang="it-IT" sz="4000" dirty="0" err="1">
                <a:latin typeface="Monotype Corsiva" panose="03010101010201010101" pitchFamily="66" charset="0"/>
              </a:rPr>
              <a:t>zájomn</a:t>
            </a:r>
            <a:r>
              <a:rPr lang="sk-SK" sz="4000" dirty="0">
                <a:latin typeface="Monotype Corsiva" panose="03010101010201010101" pitchFamily="66" charset="0"/>
              </a:rPr>
              <a:t>é</a:t>
            </a:r>
            <a:r>
              <a:rPr lang="it-IT" sz="4000" dirty="0">
                <a:latin typeface="Monotype Corsiva" panose="03010101010201010101" pitchFamily="66" charset="0"/>
              </a:rPr>
              <a:t> </a:t>
            </a:r>
            <a:r>
              <a:rPr lang="it-IT" sz="4000" dirty="0" err="1">
                <a:latin typeface="Monotype Corsiva" panose="03010101010201010101" pitchFamily="66" charset="0"/>
              </a:rPr>
              <a:t>počúvan</a:t>
            </a:r>
            <a:r>
              <a:rPr lang="sk-SK" sz="4000" dirty="0" err="1">
                <a:latin typeface="Monotype Corsiva" panose="03010101010201010101" pitchFamily="66" charset="0"/>
              </a:rPr>
              <a:t>ie</a:t>
            </a:r>
            <a:r>
              <a:rPr lang="it-IT" sz="4000" dirty="0">
                <a:latin typeface="Monotype Corsiva" panose="03010101010201010101" pitchFamily="66" charset="0"/>
              </a:rPr>
              <a:t> sa</a:t>
            </a:r>
            <a:endParaRPr lang="sk-SK" sz="4000" dirty="0">
              <a:latin typeface="Monotype Corsiva" panose="03010101010201010101" pitchFamily="66" charset="0"/>
            </a:endParaRPr>
          </a:p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4000" dirty="0">
                <a:latin typeface="Monotype Corsiva" panose="03010101010201010101" pitchFamily="66" charset="0"/>
              </a:rPr>
              <a:t>N</a:t>
            </a:r>
            <a:r>
              <a:rPr lang="it-IT" sz="4000" dirty="0" err="1">
                <a:latin typeface="Monotype Corsiva" panose="03010101010201010101" pitchFamily="66" charset="0"/>
              </a:rPr>
              <a:t>ačúvan</a:t>
            </a:r>
            <a:r>
              <a:rPr lang="sk-SK" sz="4000" dirty="0" err="1">
                <a:latin typeface="Monotype Corsiva" panose="03010101010201010101" pitchFamily="66" charset="0"/>
              </a:rPr>
              <a:t>ie</a:t>
            </a:r>
            <a:r>
              <a:rPr lang="it-IT" sz="4000" dirty="0">
                <a:latin typeface="Monotype Corsiva" panose="03010101010201010101" pitchFamily="66" charset="0"/>
              </a:rPr>
              <a:t> </a:t>
            </a:r>
            <a:r>
              <a:rPr lang="it-IT" sz="4000" dirty="0" err="1">
                <a:latin typeface="Monotype Corsiva" panose="03010101010201010101" pitchFamily="66" charset="0"/>
              </a:rPr>
              <a:t>Duch</a:t>
            </a:r>
            <a:r>
              <a:rPr lang="sk-SK" sz="4000" dirty="0">
                <a:latin typeface="Monotype Corsiva" panose="03010101010201010101" pitchFamily="66" charset="0"/>
              </a:rPr>
              <a:t>u</a:t>
            </a:r>
            <a:r>
              <a:rPr lang="it-IT" sz="4000" dirty="0">
                <a:latin typeface="Monotype Corsiva" panose="03010101010201010101" pitchFamily="66" charset="0"/>
              </a:rPr>
              <a:t> </a:t>
            </a:r>
            <a:r>
              <a:rPr lang="it-IT" sz="4000" dirty="0" err="1">
                <a:latin typeface="Monotype Corsiva" panose="03010101010201010101" pitchFamily="66" charset="0"/>
              </a:rPr>
              <a:t>Sväté</a:t>
            </a:r>
            <a:r>
              <a:rPr lang="sk-SK" sz="4000" dirty="0">
                <a:latin typeface="Monotype Corsiva" panose="03010101010201010101" pitchFamily="66" charset="0"/>
              </a:rPr>
              <a:t>mu</a:t>
            </a:r>
            <a:endParaRPr lang="it-IT" sz="4000" dirty="0">
              <a:latin typeface="Monotype Corsiva" panose="03010101010201010101" pitchFamily="66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938" y="-1805"/>
            <a:ext cx="6377062" cy="561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79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3498" y="1630618"/>
            <a:ext cx="4739207" cy="5268548"/>
          </a:xfrm>
        </p:spPr>
        <p:txBody>
          <a:bodyPr>
            <a:noAutofit/>
          </a:bodyPr>
          <a:lstStyle/>
          <a:p>
            <a:pPr marL="571500" indent="-5715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4000" dirty="0">
                <a:latin typeface="Monotype Corsiva" panose="03010101010201010101" pitchFamily="66" charset="0"/>
              </a:rPr>
              <a:t>Celkový život 	       a misia Cirkvi</a:t>
            </a:r>
          </a:p>
          <a:p>
            <a:pPr marL="571500" indent="-5715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4000" dirty="0">
                <a:latin typeface="Monotype Corsiva" panose="03010101010201010101" pitchFamily="66" charset="0"/>
              </a:rPr>
              <a:t>Povaha Božieho ľudu</a:t>
            </a:r>
          </a:p>
          <a:p>
            <a:pPr marL="571500" indent="-5715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4000" dirty="0">
                <a:latin typeface="Monotype Corsiva" panose="03010101010201010101" pitchFamily="66" charset="0"/>
              </a:rPr>
              <a:t>Ohlasovanie evanjelia   v sile Ducha Svätého </a:t>
            </a:r>
          </a:p>
        </p:txBody>
      </p:sp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1554480" y="0"/>
            <a:ext cx="9144000" cy="1208242"/>
          </a:xfrm>
        </p:spPr>
        <p:txBody>
          <a:bodyPr>
            <a:normAutofit/>
          </a:bodyPr>
          <a:lstStyle/>
          <a:p>
            <a:r>
              <a:rPr lang="sk-SK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Synodalita</a:t>
            </a:r>
            <a:r>
              <a:rPr lang="sk-SK" dirty="0">
                <a:solidFill>
                  <a:srgbClr val="C00000"/>
                </a:solidFill>
                <a:latin typeface="Monotype Corsiva" panose="03010101010201010101" pitchFamily="66" charset="0"/>
              </a:rPr>
              <a:t> Cirkvi</a:t>
            </a:r>
            <a:endParaRPr lang="it-IT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698" y="1894570"/>
            <a:ext cx="6082024" cy="3422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0079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3498" y="1866286"/>
            <a:ext cx="5267108" cy="5268548"/>
          </a:xfrm>
        </p:spPr>
        <p:txBody>
          <a:bodyPr>
            <a:noAutofit/>
          </a:bodyPr>
          <a:lstStyle/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4000" dirty="0">
                <a:latin typeface="Monotype Corsiva" panose="03010101010201010101" pitchFamily="66" charset="0"/>
              </a:rPr>
              <a:t>Aby celý Boží ľud počúval čo Duch Svätý hovorí Cirkvi</a:t>
            </a:r>
          </a:p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4000" dirty="0">
                <a:latin typeface="Monotype Corsiva" panose="03010101010201010101" pitchFamily="66" charset="0"/>
              </a:rPr>
              <a:t>Rast k spoločenstvu a misii spoluúčasťou všetkých</a:t>
            </a:r>
          </a:p>
        </p:txBody>
      </p:sp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1554480" y="0"/>
            <a:ext cx="9144000" cy="1208242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C00000"/>
                </a:solidFill>
                <a:latin typeface="Monotype Corsiva" panose="03010101010201010101" pitchFamily="66" charset="0"/>
              </a:rPr>
              <a:t>Cieľ synody</a:t>
            </a:r>
            <a:endParaRPr lang="it-IT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336" y="1435020"/>
            <a:ext cx="5832684" cy="524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33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3498" y="1658892"/>
            <a:ext cx="5267108" cy="4342566"/>
          </a:xfrm>
        </p:spPr>
        <p:txBody>
          <a:bodyPr>
            <a:noAutofit/>
          </a:bodyPr>
          <a:lstStyle/>
          <a:p>
            <a:pPr algn="l">
              <a:spcAft>
                <a:spcPts val="1800"/>
              </a:spcAft>
            </a:pPr>
            <a:r>
              <a:rPr lang="sk-SK" sz="4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D</a:t>
            </a:r>
            <a:r>
              <a:rPr lang="it-IT" sz="44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uchovný</a:t>
            </a:r>
            <a:r>
              <a:rPr lang="it-IT" sz="4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it-IT" sz="44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proces</a:t>
            </a:r>
            <a:endParaRPr lang="sk-SK" sz="44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1485900" lvl="2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4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Modlitba</a:t>
            </a:r>
          </a:p>
          <a:p>
            <a:pPr marL="1485900" lvl="2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4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Počúvanie</a:t>
            </a:r>
          </a:p>
          <a:p>
            <a:pPr marL="1485900" lvl="2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4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Dialóg</a:t>
            </a:r>
          </a:p>
          <a:p>
            <a:pPr marL="1485900" lvl="2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4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Rozlišovanie</a:t>
            </a:r>
            <a:endParaRPr lang="it-IT" sz="40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1554480" y="0"/>
            <a:ext cx="9144000" cy="1208242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C00000"/>
                </a:solidFill>
                <a:latin typeface="Monotype Corsiva" panose="03010101010201010101" pitchFamily="66" charset="0"/>
              </a:rPr>
              <a:t>Metóda synody</a:t>
            </a:r>
            <a:endParaRPr lang="it-IT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606" y="1658892"/>
            <a:ext cx="5791182" cy="3861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8078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3498" y="1555198"/>
            <a:ext cx="5267108" cy="5268548"/>
          </a:xfrm>
        </p:spPr>
        <p:txBody>
          <a:bodyPr>
            <a:noAutofit/>
          </a:bodyPr>
          <a:lstStyle/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4000" dirty="0">
                <a:latin typeface="Monotype Corsiva" panose="03010101010201010101" pitchFamily="66" charset="0"/>
              </a:rPr>
              <a:t>Mechanický zber údajov</a:t>
            </a:r>
          </a:p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4000" dirty="0">
                <a:latin typeface="Monotype Corsiva" panose="03010101010201010101" pitchFamily="66" charset="0"/>
              </a:rPr>
              <a:t>Prieskum názorov</a:t>
            </a:r>
          </a:p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4000" dirty="0">
                <a:latin typeface="Monotype Corsiva" panose="03010101010201010101" pitchFamily="66" charset="0"/>
              </a:rPr>
              <a:t>Séria stretnutí a diskusií</a:t>
            </a:r>
          </a:p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4000" dirty="0">
                <a:latin typeface="Monotype Corsiva" panose="03010101010201010101" pitchFamily="66" charset="0"/>
              </a:rPr>
              <a:t>Parlament</a:t>
            </a:r>
          </a:p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4000" dirty="0">
                <a:latin typeface="Monotype Corsiva" panose="03010101010201010101" pitchFamily="66" charset="0"/>
              </a:rPr>
              <a:t>Počúvanie len aktívnych</a:t>
            </a:r>
          </a:p>
        </p:txBody>
      </p:sp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1554480" y="0"/>
            <a:ext cx="9144000" cy="1208242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C00000"/>
                </a:solidFill>
                <a:latin typeface="Monotype Corsiva" panose="03010101010201010101" pitchFamily="66" charset="0"/>
              </a:rPr>
              <a:t>Čo synoda nie je</a:t>
            </a:r>
            <a:endParaRPr lang="it-IT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994" y="2069764"/>
            <a:ext cx="5126235" cy="3416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4083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3498" y="1555198"/>
            <a:ext cx="6247496" cy="4308271"/>
          </a:xfrm>
        </p:spPr>
        <p:txBody>
          <a:bodyPr>
            <a:noAutofit/>
          </a:bodyPr>
          <a:lstStyle/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4000" dirty="0">
                <a:latin typeface="Monotype Corsiva" panose="03010101010201010101" pitchFamily="66" charset="0"/>
              </a:rPr>
              <a:t>Boj laikov proti kňazom a opačne</a:t>
            </a:r>
          </a:p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4000" dirty="0">
                <a:latin typeface="Monotype Corsiva" panose="03010101010201010101" pitchFamily="66" charset="0"/>
              </a:rPr>
              <a:t>Kritizovanie tých druhých</a:t>
            </a:r>
          </a:p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4000" dirty="0">
                <a:latin typeface="Monotype Corsiva" panose="03010101010201010101" pitchFamily="66" charset="0"/>
              </a:rPr>
              <a:t>Snaha o zmenu náuky Cirkvi</a:t>
            </a:r>
          </a:p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4000" dirty="0">
                <a:latin typeface="Monotype Corsiva" panose="03010101010201010101" pitchFamily="66" charset="0"/>
              </a:rPr>
              <a:t>Proces, ktorý vyrieši všetky naše obavy a problémy</a:t>
            </a:r>
          </a:p>
        </p:txBody>
      </p:sp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1554480" y="0"/>
            <a:ext cx="9144000" cy="1208242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C00000"/>
                </a:solidFill>
                <a:latin typeface="Monotype Corsiva" panose="03010101010201010101" pitchFamily="66" charset="0"/>
              </a:rPr>
              <a:t>Čo synoda nie je</a:t>
            </a:r>
            <a:endParaRPr lang="it-IT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1" r="5908"/>
          <a:stretch/>
        </p:blipFill>
        <p:spPr>
          <a:xfrm>
            <a:off x="7061186" y="1866286"/>
            <a:ext cx="4609199" cy="3789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7113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553"/>
            <a:ext cx="9144000" cy="1208242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C00000"/>
                </a:solidFill>
                <a:latin typeface="Monotype Corsiva" panose="03010101010201010101" pitchFamily="66" charset="0"/>
              </a:rPr>
              <a:t>Fázy s</a:t>
            </a:r>
            <a:r>
              <a:rPr lang="it-IT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ynod</a:t>
            </a:r>
            <a:r>
              <a:rPr lang="sk-SK" dirty="0">
                <a:solidFill>
                  <a:srgbClr val="C00000"/>
                </a:solidFill>
                <a:latin typeface="Monotype Corsiva" panose="03010101010201010101" pitchFamily="66" charset="0"/>
              </a:rPr>
              <a:t>y</a:t>
            </a:r>
            <a:endParaRPr lang="it-IT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96001" y="4816085"/>
            <a:ext cx="6096000" cy="1787915"/>
          </a:xfrm>
        </p:spPr>
        <p:txBody>
          <a:bodyPr>
            <a:noAutofit/>
          </a:bodyPr>
          <a:lstStyle/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sk-SK" sz="4000" dirty="0">
                <a:latin typeface="Monotype Corsiva" panose="03010101010201010101" pitchFamily="66" charset="0"/>
              </a:rPr>
              <a:t>Kontinentálna (mar. 2023)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sk-SK" sz="4000" dirty="0">
                <a:latin typeface="Monotype Corsiva" panose="03010101010201010101" pitchFamily="66" charset="0"/>
              </a:rPr>
              <a:t>Synoda biskupov (okt. 2023)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66520"/>
            <a:ext cx="5852160" cy="329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19" y="1366520"/>
            <a:ext cx="4940301" cy="3293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odnadpis 2"/>
          <p:cNvSpPr txBox="1">
            <a:spLocks/>
          </p:cNvSpPr>
          <p:nvPr/>
        </p:nvSpPr>
        <p:spPr>
          <a:xfrm>
            <a:off x="363219" y="4816085"/>
            <a:ext cx="5326381" cy="178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sk-SK" sz="4000" dirty="0">
                <a:latin typeface="Monotype Corsiva" panose="03010101010201010101" pitchFamily="66" charset="0"/>
              </a:rPr>
              <a:t>Diecézna (do 15.8.2022)</a:t>
            </a:r>
          </a:p>
          <a:p>
            <a:pPr marL="1200150" lvl="1" indent="-742950" algn="l">
              <a:buFont typeface="Arial" panose="020B0604020202020204" pitchFamily="34" charset="0"/>
              <a:buChar char="•"/>
            </a:pPr>
            <a:r>
              <a:rPr lang="sk-SK" sz="3600" dirty="0">
                <a:latin typeface="Monotype Corsiva" panose="03010101010201010101" pitchFamily="66" charset="0"/>
              </a:rPr>
              <a:t>Farská (do 31.5.2022)</a:t>
            </a:r>
          </a:p>
        </p:txBody>
      </p:sp>
    </p:spTree>
    <p:extLst>
      <p:ext uri="{BB962C8B-B14F-4D97-AF65-F5344CB8AC3E}">
        <p14:creationId xmlns:p14="http://schemas.microsoft.com/office/powerpoint/2010/main" val="1004974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3498" y="2356480"/>
            <a:ext cx="6247496" cy="4308271"/>
          </a:xfrm>
        </p:spPr>
        <p:txBody>
          <a:bodyPr>
            <a:noAutofit/>
          </a:bodyPr>
          <a:lstStyle/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4000" dirty="0">
                <a:latin typeface="Monotype Corsiva" panose="03010101010201010101" pitchFamily="66" charset="0"/>
              </a:rPr>
              <a:t>Dialóg medzi sebou</a:t>
            </a:r>
          </a:p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4000" dirty="0">
                <a:latin typeface="Monotype Corsiva" panose="03010101010201010101" pitchFamily="66" charset="0"/>
              </a:rPr>
              <a:t>Vypočutie každého</a:t>
            </a:r>
          </a:p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4000" dirty="0">
                <a:latin typeface="Monotype Corsiva" panose="03010101010201010101" pitchFamily="66" charset="0"/>
              </a:rPr>
              <a:t>Modlitbová atmosféra</a:t>
            </a:r>
          </a:p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sk-SK" sz="4000" dirty="0">
              <a:latin typeface="Monotype Corsiva" panose="03010101010201010101" pitchFamily="66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1554480" y="-37707"/>
            <a:ext cx="9144000" cy="1208242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C00000"/>
                </a:solidFill>
                <a:latin typeface="Monotype Corsiva" panose="03010101010201010101" pitchFamily="66" charset="0"/>
              </a:rPr>
              <a:t>Diecézna fáza</a:t>
            </a:r>
            <a:endParaRPr lang="it-IT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986" y="1802131"/>
            <a:ext cx="5487411" cy="3655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380727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4534</TotalTime>
  <Words>388</Words>
  <Application>Microsoft Office PowerPoint</Application>
  <PresentationFormat>Širokouhlá</PresentationFormat>
  <Paragraphs>78</Paragraphs>
  <Slides>16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Monotype Corsiva</vt:lpstr>
      <vt:lpstr>Motív balíka Office</vt:lpstr>
      <vt:lpstr>Synoda za synodálnu Cirkev</vt:lpstr>
      <vt:lpstr>Prezentácia programu PowerPoint</vt:lpstr>
      <vt:lpstr>Synodalita Cirkvi</vt:lpstr>
      <vt:lpstr>Cieľ synody</vt:lpstr>
      <vt:lpstr>Metóda synody</vt:lpstr>
      <vt:lpstr>Čo synoda nie je</vt:lpstr>
      <vt:lpstr>Čo synoda nie je</vt:lpstr>
      <vt:lpstr>Fázy synody</vt:lpstr>
      <vt:lpstr>Diecézna fáza</vt:lpstr>
      <vt:lpstr>Farská fáza</vt:lpstr>
      <vt:lpstr>Návod na stretnutie vo farnosti</vt:lpstr>
      <vt:lpstr>Návod na stretnutie vo farnosti</vt:lpstr>
      <vt:lpstr>Témy stretnutí</vt:lpstr>
      <vt:lpstr>Témy stretnutí</vt:lpstr>
      <vt:lpstr>Modlitba za synodu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Synoda o synodalite</dc:title>
  <dc:creator>Šimon Rábara</dc:creator>
  <cp:lastModifiedBy>Viliam</cp:lastModifiedBy>
  <cp:revision>50</cp:revision>
  <dcterms:created xsi:type="dcterms:W3CDTF">2022-02-01T15:01:06Z</dcterms:created>
  <dcterms:modified xsi:type="dcterms:W3CDTF">2022-02-19T10:15:57Z</dcterms:modified>
</cp:coreProperties>
</file>